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9" r:id="rId4"/>
    <p:sldId id="544" r:id="rId5"/>
    <p:sldId id="541" r:id="rId6"/>
    <p:sldId id="258" r:id="rId7"/>
    <p:sldId id="530" r:id="rId8"/>
    <p:sldId id="531" r:id="rId9"/>
    <p:sldId id="532" r:id="rId10"/>
    <p:sldId id="533" r:id="rId11"/>
    <p:sldId id="260" r:id="rId12"/>
    <p:sldId id="528" r:id="rId13"/>
    <p:sldId id="536" r:id="rId14"/>
    <p:sldId id="529" r:id="rId15"/>
    <p:sldId id="537" r:id="rId16"/>
    <p:sldId id="539" r:id="rId17"/>
    <p:sldId id="538" r:id="rId18"/>
    <p:sldId id="542" r:id="rId19"/>
    <p:sldId id="540" r:id="rId20"/>
    <p:sldId id="54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C9C883-F58A-4D32-9582-3FB3F960A298}" type="datetimeFigureOut">
              <a:rPr lang="nl-NL" smtClean="0"/>
              <a:t>14-6-2021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87E621-9A6F-455F-A420-292D984573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604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jdelijke aanduiding voor dia-afbeelding 1">
            <a:extLst>
              <a:ext uri="{FF2B5EF4-FFF2-40B4-BE49-F238E27FC236}">
                <a16:creationId xmlns:a16="http://schemas.microsoft.com/office/drawing/2014/main" id="{E89FE498-C77F-42C2-B818-F27692ADCC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Tijdelijke aanduiding voor notities 2">
            <a:extLst>
              <a:ext uri="{FF2B5EF4-FFF2-40B4-BE49-F238E27FC236}">
                <a16:creationId xmlns:a16="http://schemas.microsoft.com/office/drawing/2014/main" id="{5CE27628-38E1-48ED-815D-8DAB7339EEA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/>
              <a:t>Welke interventie past er volgens ABC bij geagiteerd gedrag?</a:t>
            </a:r>
          </a:p>
          <a:p>
            <a:r>
              <a:rPr lang="nl-NL" altLang="nl-NL"/>
              <a:t>Ruimte bieden en gedragsalternatieven bieden</a:t>
            </a:r>
          </a:p>
        </p:txBody>
      </p:sp>
      <p:sp>
        <p:nvSpPr>
          <p:cNvPr id="14340" name="Tijdelijke aanduiding voor dianummer 3">
            <a:extLst>
              <a:ext uri="{FF2B5EF4-FFF2-40B4-BE49-F238E27FC236}">
                <a16:creationId xmlns:a16="http://schemas.microsoft.com/office/drawing/2014/main" id="{757D9961-15A6-423D-B0F3-0A53915653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9AB8004-8B68-4FFC-B335-9A36A01330B7}" type="slidenum">
              <a:rPr lang="nl-NL" altLang="nl-NL" smtClean="0">
                <a:latin typeface="Calibri" panose="020F0502020204030204" pitchFamily="34" charset="0"/>
              </a:rPr>
              <a:pPr/>
              <a:t>12</a:t>
            </a:fld>
            <a:endParaRPr lang="nl-NL" altLang="nl-N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6/14/2021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6/14/2021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6/14/2021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6/14/2021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6/14/2021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6/14/2021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1.safelinks.protection.outlook.com/?url=https%3A%2F%2Fyoutu.be%2FEO_vT_iD-E8&amp;data=04%7C01%7Ces.bakker%40noorderpoort.nl%7C56f99d5a06e74207288a08d929b1592c%7C37be429e6e8542cfafc113c6587b2b3f%7C0%7C0%7C637586663938356170%7CUnknown%7CTWFpbGZsb3d8eyJWIjoiMC4wLjAwMDAiLCJQIjoiV2luMzIiLCJBTiI6Ik1haWwiLCJXVCI6Mn0%3D%7C1000&amp;sdata=3AGqHjL1eMmNDppvz%2Bb0jY7oHHmc%2B0XplPNggiAIJl0%3D&amp;reserved=0" TargetMode="External"/><Relationship Id="rId2" Type="http://schemas.openxmlformats.org/officeDocument/2006/relationships/hyperlink" Target="https://eur01.safelinks.protection.outlook.com/?url=https%3A%2F%2Fyoutu.be%2FR-wf1EOzGA0&amp;data=04%7C01%7Ces.bakker%40noorderpoort.nl%7C56f99d5a06e74207288a08d929b1592c%7C37be429e6e8542cfafc113c6587b2b3f%7C0%7C0%7C637586663938346176%7CUnknown%7CTWFpbGZsb3d8eyJWIjoiMC4wLjAwMDAiLCJQIjoiV2luMzIiLCJBTiI6Ik1haWwiLCJXVCI6Mn0%3D%7C1000&amp;sdata=Wn3iUUe1hXKNNnPPcpzXQUZaDFVsqOcphfSTC8uRWZ0%3D&amp;reserved=0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al.boomonderwijs.nl/bbo/books/65274/2018-f7a4da4e-6759-43ee-b726-f0846fe98ab6--Theorie-Paragraaf-2.xml#sec2-3" TargetMode="External"/><Relationship Id="rId2" Type="http://schemas.openxmlformats.org/officeDocument/2006/relationships/hyperlink" Target="https://digitaal.boomonderwijs.nl/bbo/books/65274/2018-f7a4da4e-6759-43ee-b726-f0846fe98ab6--Theorie-Paragraaf-2.xml#sec2-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igitaal.boomonderwijs.nl/bbo/books/65274/2018-f7a4da4e-6759-43ee-b726-f0846fe98ab6--Theorie-Paragraaf-2.xml#sec2-9" TargetMode="External"/><Relationship Id="rId4" Type="http://schemas.openxmlformats.org/officeDocument/2006/relationships/hyperlink" Target="https://digitaal.boomonderwijs.nl/bbo/books/65274/2018-f7a4da4e-6759-43ee-b726-f0846fe98ab6--Theorie-Paragraaf-2.xml#sec2-7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7589E7-3A7B-412D-B538-CCE6999037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Agressie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E741A49-BA81-46F7-8667-8052F5D964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Lesweek 6 Sociale Problematiek en Interventies</a:t>
            </a:r>
          </a:p>
        </p:txBody>
      </p:sp>
    </p:spTree>
    <p:extLst>
      <p:ext uri="{BB962C8B-B14F-4D97-AF65-F5344CB8AC3E}">
        <p14:creationId xmlns:p14="http://schemas.microsoft.com/office/powerpoint/2010/main" val="4149731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FEF092-9FCF-4E8E-9268-B608025FE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376" y="1009650"/>
            <a:ext cx="9474764" cy="1228725"/>
          </a:xfrm>
        </p:spPr>
        <p:txBody>
          <a:bodyPr>
            <a:normAutofit fontScale="90000"/>
          </a:bodyPr>
          <a:lstStyle/>
          <a:p>
            <a:r>
              <a:rPr lang="nl-NL" b="1" i="1" dirty="0"/>
              <a:t>Situatie</a:t>
            </a:r>
            <a:r>
              <a:rPr lang="nl-NL" b="1" dirty="0"/>
              <a:t> </a:t>
            </a:r>
            <a:br>
              <a:rPr lang="nl-NL" b="1" dirty="0"/>
            </a:br>
            <a:r>
              <a:rPr lang="nl-NL" b="1" dirty="0"/>
              <a:t>Tips: zo voorkom je overprikkeling en overvragen</a:t>
            </a:r>
            <a:br>
              <a:rPr lang="nl-NL" b="1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D773F9D-FA0C-486C-BE13-A518BF515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600" y="2776016"/>
            <a:ext cx="7796540" cy="3997828"/>
          </a:xfrm>
        </p:spPr>
        <p:txBody>
          <a:bodyPr/>
          <a:lstStyle/>
          <a:p>
            <a:r>
              <a:rPr lang="nl-NL" dirty="0"/>
              <a:t>Gebruik korte zinnen.</a:t>
            </a:r>
          </a:p>
          <a:p>
            <a:r>
              <a:rPr lang="nl-NL" dirty="0"/>
              <a:t>Geef informatie gedoseerd: één boodschap per keer.</a:t>
            </a:r>
          </a:p>
          <a:p>
            <a:r>
              <a:rPr lang="nl-NL" dirty="0"/>
              <a:t>Sluit aan bij het ontwikkelingsniveau.</a:t>
            </a:r>
          </a:p>
          <a:p>
            <a:r>
              <a:rPr lang="nl-NL" dirty="0"/>
              <a:t>Maak het programma inzichtelijk.</a:t>
            </a:r>
          </a:p>
          <a:p>
            <a:r>
              <a:rPr lang="nl-NL" dirty="0"/>
              <a:t>Pas regels en afspraken consequent toe.</a:t>
            </a:r>
          </a:p>
          <a:p>
            <a:r>
              <a:rPr lang="nl-NL" dirty="0"/>
              <a:t>Houd het lokaal opgeruimd.</a:t>
            </a:r>
          </a:p>
          <a:p>
            <a:r>
              <a:rPr lang="nl-NL" dirty="0"/>
              <a:t>Zet maximaal één geluidsbron tegelijk aan.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89126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4F9F0D-D0FD-469C-97E8-9ED8D7B47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ABC training gehad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882BF2-99DE-4570-ACF5-0BD157994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weten we er nog van?</a:t>
            </a:r>
          </a:p>
        </p:txBody>
      </p:sp>
    </p:spTree>
    <p:extLst>
      <p:ext uri="{BB962C8B-B14F-4D97-AF65-F5344CB8AC3E}">
        <p14:creationId xmlns:p14="http://schemas.microsoft.com/office/powerpoint/2010/main" val="2825938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>
            <a:extLst>
              <a:ext uri="{FF2B5EF4-FFF2-40B4-BE49-F238E27FC236}">
                <a16:creationId xmlns:a16="http://schemas.microsoft.com/office/drawing/2014/main" id="{02567DFE-2588-4B8F-B4D5-103EDFA1C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629906" y="68264"/>
            <a:ext cx="8932191" cy="67214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FB50BC-C5FB-494D-837A-882326C98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C030B30-3C2E-42EB-AEA5-3BDD76321B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Bekijk de filmpjes</a:t>
            </a:r>
          </a:p>
          <a:p>
            <a:pPr marL="0" indent="0">
              <a:buNone/>
            </a:pPr>
            <a:r>
              <a:rPr lang="nl-NL" dirty="0">
                <a:hlinkClick r:id="rId2" tooltip="Originele URL: https://youtu.be/R-wf1EOzGA0. Klik of tik als u deze koppeling vertrouwt."/>
              </a:rPr>
              <a:t>https://youtu.be/R-wf1EOzGA0</a:t>
            </a:r>
            <a:r>
              <a:rPr lang="nl-NL" dirty="0"/>
              <a:t>  </a:t>
            </a:r>
            <a:r>
              <a:rPr lang="nl-NL" dirty="0">
                <a:hlinkClick r:id="rId3" tooltip="Originele URL: https://youtu.be/EO_vT_iD-E8. Klik of tik als u deze koppeling vertrouwt."/>
              </a:rPr>
              <a:t>https://youtu.be/EO_vT_iD-E8</a:t>
            </a:r>
            <a:r>
              <a:rPr lang="nl-NL" dirty="0"/>
              <a:t> </a:t>
            </a:r>
          </a:p>
          <a:p>
            <a:r>
              <a:rPr lang="nl-NL" dirty="0"/>
              <a:t>Wat gebeurt er in welke fase?</a:t>
            </a:r>
          </a:p>
          <a:p>
            <a:endParaRPr lang="nl-NL" dirty="0"/>
          </a:p>
          <a:p>
            <a:r>
              <a:rPr lang="nl-NL" dirty="0"/>
              <a:t>Schrijf op en bespreek klassikaal na</a:t>
            </a:r>
          </a:p>
        </p:txBody>
      </p:sp>
    </p:spTree>
    <p:extLst>
      <p:ext uri="{BB962C8B-B14F-4D97-AF65-F5344CB8AC3E}">
        <p14:creationId xmlns:p14="http://schemas.microsoft.com/office/powerpoint/2010/main" val="3657826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FB292E-BB55-4BBE-B035-FE8000048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l-NL" dirty="0"/>
            </a:br>
            <a:r>
              <a:rPr lang="nl-NL" dirty="0"/>
              <a:t>De Methode van de Bruijn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A5E30D-EF36-4AC5-9B9B-32B2B5A3B0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Methode om agressie te kunnen reguleren.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RED-houding </a:t>
            </a:r>
          </a:p>
          <a:p>
            <a:r>
              <a:rPr lang="nl-NL" dirty="0"/>
              <a:t>respectvol</a:t>
            </a:r>
          </a:p>
          <a:p>
            <a:r>
              <a:rPr lang="nl-NL" dirty="0"/>
              <a:t>eerlijk</a:t>
            </a:r>
          </a:p>
          <a:p>
            <a:r>
              <a:rPr lang="nl-NL" dirty="0"/>
              <a:t>duidelijk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54530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F64CF8-BE2F-4260-BD99-7901070F9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Stappen van De Bruijn om agressie te reguleren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40431F-7CB1-427A-8F90-6B220E5E0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Stap 1 – beoordeel op wie de agressie is gericht</a:t>
            </a:r>
          </a:p>
          <a:p>
            <a:pPr lvl="1"/>
            <a:r>
              <a:rPr lang="nl-NL" dirty="0"/>
              <a:t>op een persoon (P)</a:t>
            </a:r>
          </a:p>
          <a:p>
            <a:pPr lvl="1"/>
            <a:r>
              <a:rPr lang="nl-NL" dirty="0"/>
              <a:t>op (spullen van) de organisatie (O)</a:t>
            </a:r>
          </a:p>
          <a:p>
            <a:pPr lvl="1"/>
            <a:r>
              <a:rPr lang="nl-NL" dirty="0"/>
              <a:t>op zichzelf (Z).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29932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F64CF8-BE2F-4260-BD99-7901070F9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Stappen van De Bruijn om agressie te reguleren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40431F-7CB1-427A-8F90-6B220E5E0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Stap 2 – intensiteit beoordelen</a:t>
            </a:r>
          </a:p>
          <a:p>
            <a:r>
              <a:rPr lang="nl-NL" dirty="0"/>
              <a:t>Stap 3 – passend reageren</a:t>
            </a:r>
          </a:p>
          <a:p>
            <a:endParaRPr lang="nl-NL" dirty="0"/>
          </a:p>
          <a:p>
            <a:pPr lvl="1"/>
            <a:r>
              <a:rPr lang="nl-NL" dirty="0"/>
              <a:t>Klassikale opdracht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2117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7D241C-D594-4E41-A68C-5561FE43F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Klassikale opdracht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35A5E2-3AA8-42F3-9643-C16A3C027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3 groepen</a:t>
            </a:r>
          </a:p>
          <a:p>
            <a:endParaRPr lang="nl-NL" dirty="0"/>
          </a:p>
          <a:p>
            <a:r>
              <a:rPr lang="nl-NL" dirty="0"/>
              <a:t>Groen, Oranje, Rood</a:t>
            </a:r>
          </a:p>
          <a:p>
            <a:endParaRPr lang="nl-NL" dirty="0"/>
          </a:p>
          <a:p>
            <a:r>
              <a:rPr lang="nl-NL" dirty="0"/>
              <a:t>Bestudeer met elkaar wat de fase (kleur) inhoudt en welke reactie passend is. </a:t>
            </a:r>
          </a:p>
          <a:p>
            <a:endParaRPr lang="nl-NL" dirty="0"/>
          </a:p>
          <a:p>
            <a:r>
              <a:rPr lang="nl-NL" dirty="0"/>
              <a:t>Presenteer dit aan de klas</a:t>
            </a:r>
          </a:p>
        </p:txBody>
      </p:sp>
    </p:spTree>
    <p:extLst>
      <p:ext uri="{BB962C8B-B14F-4D97-AF65-F5344CB8AC3E}">
        <p14:creationId xmlns:p14="http://schemas.microsoft.com/office/powerpoint/2010/main" val="9479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DCD594-F76D-4077-B78D-0861E89CE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presenteer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FDCD140-A747-4ECA-8837-C48619424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Wanneer is het groen, oranje of rood</a:t>
            </a:r>
          </a:p>
          <a:p>
            <a:endParaRPr lang="nl-NL" dirty="0"/>
          </a:p>
          <a:p>
            <a:r>
              <a:rPr lang="nl-NL" dirty="0"/>
              <a:t>Welke reactie is passend bij welke kleur/fase</a:t>
            </a:r>
          </a:p>
        </p:txBody>
      </p:sp>
    </p:spTree>
    <p:extLst>
      <p:ext uri="{BB962C8B-B14F-4D97-AF65-F5344CB8AC3E}">
        <p14:creationId xmlns:p14="http://schemas.microsoft.com/office/powerpoint/2010/main" val="2497783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295D9B-C566-4FBC-B42A-07D7BEDD4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9330F56-B8C9-4F0A-A468-63BC550EB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Volgende week -&gt; crisisinterventies</a:t>
            </a:r>
          </a:p>
          <a:p>
            <a:endParaRPr lang="nl-NL" dirty="0"/>
          </a:p>
          <a:p>
            <a:r>
              <a:rPr lang="nl-NL" dirty="0"/>
              <a:t>De week daarna -&gt; onvrijwillige zorg</a:t>
            </a:r>
          </a:p>
          <a:p>
            <a:endParaRPr lang="nl-NL" dirty="0"/>
          </a:p>
          <a:p>
            <a:r>
              <a:rPr lang="nl-NL" dirty="0"/>
              <a:t>De week daarna -&gt; Interactieve Toets op fysieke lesdag</a:t>
            </a:r>
          </a:p>
          <a:p>
            <a:endParaRPr lang="nl-NL" dirty="0"/>
          </a:p>
          <a:p>
            <a:r>
              <a:rPr lang="nl-NL" dirty="0"/>
              <a:t>De week daarna </a:t>
            </a:r>
            <a:r>
              <a:rPr lang="nl-NL"/>
              <a:t>-&gt; Bufferweek en dan…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70247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FAD17B9-9E6C-4DD1-9728-97B5E5FCCA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D7AC3F90-A588-42FF-B41D-062A8D91B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Lange to-do-lijst? Dit zijn de beste apps om je te helpen | Werk | AD.nl">
            <a:extLst>
              <a:ext uri="{FF2B5EF4-FFF2-40B4-BE49-F238E27FC236}">
                <a16:creationId xmlns:a16="http://schemas.microsoft.com/office/drawing/2014/main" id="{6BE7C437-3F6C-4BAE-ADFF-D287B42702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r="-1" b="12757"/>
          <a:stretch/>
        </p:blipFill>
        <p:spPr bwMode="auto">
          <a:xfrm>
            <a:off x="153" y="10"/>
            <a:ext cx="1219169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015AB904-4FB7-4A0D-B43E-03ACF05E1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3445362-E480-471A-A023-FF35E3DB5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</p:spPr>
        <p:txBody>
          <a:bodyPr>
            <a:normAutofit/>
          </a:bodyPr>
          <a:lstStyle/>
          <a:p>
            <a:pPr algn="l"/>
            <a:r>
              <a:rPr lang="nl-NL" dirty="0"/>
              <a:t>Vandaag</a:t>
            </a:r>
            <a:endParaRPr lang="nl-NL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1AADF25-43E9-4DE0-AD82-4F6052319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BC2D515-EF3C-4E4E-8BC1-192B21E9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56DAA4F-E0E4-4000-ABAE-78BCE4EBC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4917" y="2052116"/>
            <a:ext cx="4225221" cy="3997828"/>
          </a:xfrm>
        </p:spPr>
        <p:txBody>
          <a:bodyPr>
            <a:normAutofit/>
          </a:bodyPr>
          <a:lstStyle/>
          <a:p>
            <a:r>
              <a:rPr lang="nl-NL" dirty="0"/>
              <a:t>Agressie</a:t>
            </a:r>
          </a:p>
          <a:p>
            <a:pPr lvl="1"/>
            <a:r>
              <a:rPr lang="nl-NL" dirty="0"/>
              <a:t>Definitie</a:t>
            </a:r>
          </a:p>
          <a:p>
            <a:pPr lvl="1"/>
            <a:r>
              <a:rPr lang="nl-NL" dirty="0"/>
              <a:t>Vormen</a:t>
            </a:r>
          </a:p>
          <a:p>
            <a:pPr lvl="1"/>
            <a:r>
              <a:rPr lang="nl-NL" dirty="0"/>
              <a:t>Oorzaken</a:t>
            </a:r>
          </a:p>
          <a:p>
            <a:pPr lvl="1"/>
            <a:r>
              <a:rPr lang="nl-NL" dirty="0"/>
              <a:t>Omgaan met agressie</a:t>
            </a:r>
          </a:p>
          <a:p>
            <a:pPr lvl="1"/>
            <a:r>
              <a:rPr lang="nl-NL" dirty="0"/>
              <a:t>Een individuele en een klassikale opdracht.</a:t>
            </a:r>
          </a:p>
        </p:txBody>
      </p:sp>
    </p:spTree>
    <p:extLst>
      <p:ext uri="{BB962C8B-B14F-4D97-AF65-F5344CB8AC3E}">
        <p14:creationId xmlns:p14="http://schemas.microsoft.com/office/powerpoint/2010/main" val="9410748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46A32-496D-4A47-8686-D229A8B85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343" y="3265506"/>
            <a:ext cx="5493314" cy="1077229"/>
          </a:xfrm>
        </p:spPr>
        <p:txBody>
          <a:bodyPr/>
          <a:lstStyle/>
          <a:p>
            <a:r>
              <a:rPr lang="nl-NL" dirty="0"/>
              <a:t>Dank en tot volgende keer!</a:t>
            </a:r>
          </a:p>
        </p:txBody>
      </p:sp>
    </p:spTree>
    <p:extLst>
      <p:ext uri="{BB962C8B-B14F-4D97-AF65-F5344CB8AC3E}">
        <p14:creationId xmlns:p14="http://schemas.microsoft.com/office/powerpoint/2010/main" val="2919822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D964EA-6735-44F9-A38C-2804B8455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Agressie =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1A3F95-D9A6-4DF0-B574-46A97B892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Hoe definieer je agressie eigenlijk?</a:t>
            </a:r>
          </a:p>
        </p:txBody>
      </p:sp>
    </p:spTree>
    <p:extLst>
      <p:ext uri="{BB962C8B-B14F-4D97-AF65-F5344CB8AC3E}">
        <p14:creationId xmlns:p14="http://schemas.microsoft.com/office/powerpoint/2010/main" val="3291335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D964EA-6735-44F9-A38C-2804B8455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Agressie =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1A3F95-D9A6-4DF0-B574-46A97B892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Is gedrag waarmee je jezelf of een ander bewust schade toebrengt</a:t>
            </a:r>
          </a:p>
        </p:txBody>
      </p:sp>
    </p:spTree>
    <p:extLst>
      <p:ext uri="{BB962C8B-B14F-4D97-AF65-F5344CB8AC3E}">
        <p14:creationId xmlns:p14="http://schemas.microsoft.com/office/powerpoint/2010/main" val="483277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FB9354-6919-4F19-9A54-91228FDDB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Is er een verschil?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7722F3-869D-4E2F-81F3-84D64E792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Agressie versus Grensoverschrijdend gedrag</a:t>
            </a:r>
          </a:p>
        </p:txBody>
      </p:sp>
    </p:spTree>
    <p:extLst>
      <p:ext uri="{BB962C8B-B14F-4D97-AF65-F5344CB8AC3E}">
        <p14:creationId xmlns:p14="http://schemas.microsoft.com/office/powerpoint/2010/main" val="2947978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86EA0C-5538-4265-B729-93577E778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Welke vormen van agressie kennen we?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8DDB6D8-9503-4B6E-AA35-26FDD8B68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6561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718308-2949-46A9-A6F1-0E3E35CD8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Vormen van agressie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AA39BBE-21FE-43C2-8C62-3C4E77166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Fysieke en verbale agressie</a:t>
            </a:r>
            <a:endParaRPr lang="nl-NL" dirty="0"/>
          </a:p>
          <a:p>
            <a:r>
              <a:rPr lang="nl-NL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Agressie naar personen, materiaal of zichzelf</a:t>
            </a:r>
            <a:endParaRPr lang="nl-NL" dirty="0"/>
          </a:p>
          <a:p>
            <a:r>
              <a:rPr lang="nl-NL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Emotionele en instrumentele agressie</a:t>
            </a:r>
            <a:endParaRPr lang="nl-NL" dirty="0"/>
          </a:p>
          <a:p>
            <a:r>
              <a:rPr lang="nl-NL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Agressie en de normale ontwikkeling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587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3FC14B-24B1-43A9-B2AC-C5FDB7A7B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Oorzaken van Agressie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4B9806-8DA2-4870-B478-9C3701C60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Aanleg</a:t>
            </a:r>
          </a:p>
          <a:p>
            <a:pPr lvl="1"/>
            <a:r>
              <a:rPr lang="nl-NL" dirty="0"/>
              <a:t>Zie volgende pagina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Situatie</a:t>
            </a:r>
          </a:p>
          <a:p>
            <a:pPr lvl="1"/>
            <a:r>
              <a:rPr lang="nl-NL" dirty="0"/>
              <a:t>Denk aan omgeving (ruis, pictogrammen gebruiken, overprikkeling voorkomen).</a:t>
            </a:r>
          </a:p>
          <a:p>
            <a:pPr lvl="1"/>
            <a:endParaRPr lang="nl-NL" dirty="0"/>
          </a:p>
          <a:p>
            <a:r>
              <a:rPr lang="nl-NL" dirty="0"/>
              <a:t>Leerprocessen</a:t>
            </a:r>
          </a:p>
          <a:p>
            <a:pPr lvl="1"/>
            <a:r>
              <a:rPr lang="nl-NL" dirty="0"/>
              <a:t>Bekrachtiging en imitatie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73527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BACEC7-7DC9-4183-8CF8-26E869CEE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E41DBF-BD4F-4F4B-98D1-1A4361BC9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B76A9D2-7CD5-49CA-9405-9480FF93D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" y="41312"/>
            <a:ext cx="10241280" cy="681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5401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380</Words>
  <Application>Microsoft Office PowerPoint</Application>
  <PresentationFormat>Breedbeeld</PresentationFormat>
  <Paragraphs>87</Paragraphs>
  <Slides>20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6" baseType="lpstr">
      <vt:lpstr>Arial</vt:lpstr>
      <vt:lpstr>Calibri</vt:lpstr>
      <vt:lpstr>MS Shell Dlg 2</vt:lpstr>
      <vt:lpstr>Wingdings</vt:lpstr>
      <vt:lpstr>Wingdings 3</vt:lpstr>
      <vt:lpstr>Madison</vt:lpstr>
      <vt:lpstr>Agressie</vt:lpstr>
      <vt:lpstr>Vandaag</vt:lpstr>
      <vt:lpstr>Agressie =</vt:lpstr>
      <vt:lpstr>Agressie =</vt:lpstr>
      <vt:lpstr>Is er een verschil?</vt:lpstr>
      <vt:lpstr>Welke vormen van agressie kennen we?</vt:lpstr>
      <vt:lpstr>Vormen van agressie</vt:lpstr>
      <vt:lpstr>Oorzaken van Agressie</vt:lpstr>
      <vt:lpstr>PowerPoint-presentatie</vt:lpstr>
      <vt:lpstr>Situatie  Tips: zo voorkom je overprikkeling en overvragen </vt:lpstr>
      <vt:lpstr>ABC training gehad</vt:lpstr>
      <vt:lpstr>PowerPoint-presentatie</vt:lpstr>
      <vt:lpstr>Opdracht</vt:lpstr>
      <vt:lpstr> De Methode van de Bruijn</vt:lpstr>
      <vt:lpstr>Stappen van De Bruijn om agressie te reguleren</vt:lpstr>
      <vt:lpstr>Stappen van De Bruijn om agressie te reguleren</vt:lpstr>
      <vt:lpstr>Klassikale opdracht</vt:lpstr>
      <vt:lpstr>presenteer</vt:lpstr>
      <vt:lpstr>Vragen?</vt:lpstr>
      <vt:lpstr>Dank en tot volgende keer!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Agressie</dc:title>
  <dc:creator>Edwin Bakker</dc:creator>
  <cp:lastModifiedBy>Edwin Bakker</cp:lastModifiedBy>
  <cp:revision>2</cp:revision>
  <dcterms:created xsi:type="dcterms:W3CDTF">2021-06-14T13:57:48Z</dcterms:created>
  <dcterms:modified xsi:type="dcterms:W3CDTF">2021-06-14T13:59:12Z</dcterms:modified>
</cp:coreProperties>
</file>